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95" r:id="rId2"/>
    <p:sldId id="301" r:id="rId3"/>
    <p:sldId id="264" r:id="rId4"/>
    <p:sldId id="265" r:id="rId5"/>
    <p:sldId id="267" r:id="rId6"/>
    <p:sldId id="268" r:id="rId7"/>
    <p:sldId id="271" r:id="rId8"/>
    <p:sldId id="276" r:id="rId9"/>
    <p:sldId id="297" r:id="rId10"/>
    <p:sldId id="279" r:id="rId11"/>
    <p:sldId id="280" r:id="rId12"/>
    <p:sldId id="294" r:id="rId13"/>
    <p:sldId id="282" r:id="rId14"/>
    <p:sldId id="285" r:id="rId15"/>
    <p:sldId id="298" r:id="rId16"/>
    <p:sldId id="299" r:id="rId17"/>
    <p:sldId id="300" r:id="rId18"/>
    <p:sldId id="283" r:id="rId1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6D5EE"/>
    <a:srgbClr val="CCCCFF"/>
    <a:srgbClr val="BAF573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120" autoAdjust="0"/>
    <p:restoredTop sz="92475" autoAdjust="0"/>
  </p:normalViewPr>
  <p:slideViewPr>
    <p:cSldViewPr snapToGrid="0">
      <p:cViewPr varScale="1">
        <p:scale>
          <a:sx n="81" d="100"/>
          <a:sy n="81" d="100"/>
        </p:scale>
        <p:origin x="-72" y="-64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208A0F-B4B0-44D9-B4C1-E26A747F9568}" type="datetimeFigureOut">
              <a:rPr lang="ru-RU" smtClean="0"/>
              <a:pPr/>
              <a:t>13.05.2021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27969-C345-4515-9885-7FFB67F06D4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2197213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208A0F-B4B0-44D9-B4C1-E26A747F9568}" type="datetimeFigureOut">
              <a:rPr lang="ru-RU" smtClean="0"/>
              <a:pPr/>
              <a:t>13.05.2021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27969-C345-4515-9885-7FFB67F06D4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3285895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208A0F-B4B0-44D9-B4C1-E26A747F9568}" type="datetimeFigureOut">
              <a:rPr lang="ru-RU" smtClean="0"/>
              <a:pPr/>
              <a:t>13.05.2021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27969-C345-4515-9885-7FFB67F06D4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53186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208A0F-B4B0-44D9-B4C1-E26A747F9568}" type="datetimeFigureOut">
              <a:rPr lang="ru-RU" smtClean="0"/>
              <a:pPr/>
              <a:t>13.05.2021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27969-C345-4515-9885-7FFB67F06D4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083033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208A0F-B4B0-44D9-B4C1-E26A747F9568}" type="datetimeFigureOut">
              <a:rPr lang="ru-RU" smtClean="0"/>
              <a:pPr/>
              <a:t>13.05.2021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27969-C345-4515-9885-7FFB67F06D4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0548898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208A0F-B4B0-44D9-B4C1-E26A747F9568}" type="datetimeFigureOut">
              <a:rPr lang="ru-RU" smtClean="0"/>
              <a:pPr/>
              <a:t>13.05.2021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27969-C345-4515-9885-7FFB67F06D4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5912830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208A0F-B4B0-44D9-B4C1-E26A747F9568}" type="datetimeFigureOut">
              <a:rPr lang="ru-RU" smtClean="0"/>
              <a:pPr/>
              <a:t>13.05.2021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27969-C345-4515-9885-7FFB67F06D4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9879529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208A0F-B4B0-44D9-B4C1-E26A747F9568}" type="datetimeFigureOut">
              <a:rPr lang="ru-RU" smtClean="0"/>
              <a:pPr/>
              <a:t>13.05.2021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27969-C345-4515-9885-7FFB67F06D4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1552505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208A0F-B4B0-44D9-B4C1-E26A747F9568}" type="datetimeFigureOut">
              <a:rPr lang="ru-RU" smtClean="0"/>
              <a:pPr/>
              <a:t>13.05.2021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27969-C345-4515-9885-7FFB67F06D4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7969415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208A0F-B4B0-44D9-B4C1-E26A747F9568}" type="datetimeFigureOut">
              <a:rPr lang="ru-RU" smtClean="0"/>
              <a:pPr/>
              <a:t>13.05.2021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27969-C345-4515-9885-7FFB67F06D4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9400147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208A0F-B4B0-44D9-B4C1-E26A747F9568}" type="datetimeFigureOut">
              <a:rPr lang="ru-RU" smtClean="0"/>
              <a:pPr/>
              <a:t>13.05.2021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27969-C345-4515-9885-7FFB67F06D4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2321343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208A0F-B4B0-44D9-B4C1-E26A747F9568}" type="datetimeFigureOut">
              <a:rPr lang="ru-RU" smtClean="0"/>
              <a:pPr/>
              <a:t>13.05.2021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9327969-C345-4515-9885-7FFB67F06D4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0007061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file:///C:\Users\musica\Desktop\&#1055;&#1044;&#1044;%20&#1057;&#1086;&#1088;&#1086;&#1082;&#1080;&#1085;&#1072;\&#1092;&#1086;&#1085;.mp3" TargetMode="External"/><Relationship Id="rId1" Type="http://schemas.openxmlformats.org/officeDocument/2006/relationships/tags" Target="../tags/tag1.xml"/><Relationship Id="rId6" Type="http://schemas.openxmlformats.org/officeDocument/2006/relationships/image" Target="../media/image2.png"/><Relationship Id="rId5" Type="http://schemas.microsoft.com/office/2007/relationships/hdphoto" Target="../media/hdphoto1.wdp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3.gif"/><Relationship Id="rId4" Type="http://schemas.microsoft.com/office/2007/relationships/hdphoto" Target="../media/hdphoto10.wdp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gif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Relationship Id="rId4" Type="http://schemas.microsoft.com/office/2007/relationships/hdphoto" Target="../media/hdphoto11.wdp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Relationship Id="rId6" Type="http://schemas.microsoft.com/office/2007/relationships/hdphoto" Target="../media/hdphoto13.wdp"/><Relationship Id="rId5" Type="http://schemas.openxmlformats.org/officeDocument/2006/relationships/image" Target="../media/image30.png"/><Relationship Id="rId4" Type="http://schemas.microsoft.com/office/2007/relationships/hdphoto" Target="../media/hdphoto12.wdp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Relationship Id="rId6" Type="http://schemas.microsoft.com/office/2007/relationships/hdphoto" Target="../media/hdphoto15.wdp"/><Relationship Id="rId5" Type="http://schemas.openxmlformats.org/officeDocument/2006/relationships/image" Target="../media/image32.png"/><Relationship Id="rId4" Type="http://schemas.microsoft.com/office/2007/relationships/hdphoto" Target="../media/hdphoto14.wdp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s://multi-mama.ru/stihi-pro-pdd/" TargetMode="External"/><Relationship Id="rId2" Type="http://schemas.openxmlformats.org/officeDocument/2006/relationships/hyperlink" Target="http://mshishova.ru/pravila-dorozhnogo-dvizheniya-v-stixax/" TargetMode="External"/><Relationship Id="rId1" Type="http://schemas.openxmlformats.org/officeDocument/2006/relationships/slideLayout" Target="../slideLayouts/slideLayout7.xml"/><Relationship Id="rId5" Type="http://schemas.openxmlformats.org/officeDocument/2006/relationships/hyperlink" Target="https://ru.depositphotos.com/" TargetMode="External"/><Relationship Id="rId4" Type="http://schemas.openxmlformats.org/officeDocument/2006/relationships/image" Target="../media/image37.gif"/></Relationships>
</file>

<file path=ppt/slides/_rels/slide1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microsoft.com/office/2007/relationships/hdphoto" Target="../media/hdphoto2.wdp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5" Type="http://schemas.microsoft.com/office/2007/relationships/hdphoto" Target="../media/hdphoto4.wdp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7" Type="http://schemas.microsoft.com/office/2007/relationships/hdphoto" Target="../media/hdphoto5.wdp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png"/><Relationship Id="rId4" Type="http://schemas.microsoft.com/office/2007/relationships/hdphoto" Target="../media/hdphoto6.wdp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6" Type="http://schemas.microsoft.com/office/2007/relationships/hdphoto" Target="../media/hdphoto8.wdp"/><Relationship Id="rId5" Type="http://schemas.openxmlformats.org/officeDocument/2006/relationships/image" Target="../media/image16.png"/><Relationship Id="rId4" Type="http://schemas.microsoft.com/office/2007/relationships/hdphoto" Target="../media/hdphoto7.wdp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4" Type="http://schemas.microsoft.com/office/2007/relationships/hdphoto" Target="../media/hdphoto9.wdp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6D5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кругленный прямоугольник 4"/>
          <p:cNvSpPr/>
          <p:nvPr/>
        </p:nvSpPr>
        <p:spPr>
          <a:xfrm>
            <a:off x="2699763" y="4436076"/>
            <a:ext cx="6493663" cy="1322174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600" b="1" dirty="0" smtClean="0">
              <a:solidFill>
                <a:sysClr val="windowText" lastClr="000000"/>
              </a:solidFill>
              <a:latin typeface="Comic Sans MS" pitchFamily="66" charset="0"/>
            </a:endParaRPr>
          </a:p>
          <a:p>
            <a:pPr algn="ctr"/>
            <a:r>
              <a:rPr lang="ru-RU" sz="3600" b="1" dirty="0" smtClean="0">
                <a:solidFill>
                  <a:sysClr val="windowText" lastClr="000000"/>
                </a:solidFill>
                <a:latin typeface="Comic Sans MS" pitchFamily="66" charset="0"/>
              </a:rPr>
              <a:t>Эти правила важны, </a:t>
            </a:r>
          </a:p>
          <a:p>
            <a:pPr algn="ctr"/>
            <a:r>
              <a:rPr lang="ru-RU" sz="3600" b="1" dirty="0" smtClean="0">
                <a:solidFill>
                  <a:sysClr val="windowText" lastClr="000000"/>
                </a:solidFill>
                <a:latin typeface="Comic Sans MS" pitchFamily="66" charset="0"/>
              </a:rPr>
              <a:t>ты их с Машей повтори</a:t>
            </a:r>
            <a:r>
              <a:rPr lang="ru-RU" sz="3600" b="1" dirty="0" smtClean="0">
                <a:solidFill>
                  <a:sysClr val="windowText" lastClr="000000"/>
                </a:solidFill>
              </a:rPr>
              <a:t>!</a:t>
            </a:r>
          </a:p>
          <a:p>
            <a:pPr algn="ctr"/>
            <a:endParaRPr lang="ru-RU" sz="3600" dirty="0">
              <a:solidFill>
                <a:sysClr val="windowText" lastClr="00000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 xmlns="">
                  <a14:imgLayer r:embed="rId5">
                    <a14:imgEffect>
                      <a14:backgroundRemoval t="9961" b="100000" l="9961" r="89941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349578" y="1609560"/>
            <a:ext cx="2977979" cy="2977979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2405449" y="187064"/>
            <a:ext cx="734403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муниципальное дошкольное образовательное учреждение </a:t>
            </a:r>
          </a:p>
          <a:p>
            <a:pPr algn="ctr"/>
            <a:r>
              <a:rPr lang="ru-RU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«Центр развития ребенка № 5  Тракторозаводского района Волгограда»</a:t>
            </a:r>
            <a:endParaRPr lang="ru-RU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573793" y="5931243"/>
            <a:ext cx="527586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Авторы: Сорокина Т.К., Обухова Е.В. Рогачева Я.Н.</a:t>
            </a:r>
            <a:endParaRPr lang="ru-RU" dirty="0"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2298357" y="1190537"/>
            <a:ext cx="771061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 smtClean="0">
                <a:latin typeface="Comic Sans MS" pitchFamily="66" charset="0"/>
                <a:cs typeface="Times New Roman" pitchFamily="18" charset="0"/>
              </a:rPr>
              <a:t>Авторская образовательная </a:t>
            </a:r>
            <a:r>
              <a:rPr lang="ru-RU" sz="2000" dirty="0" err="1" smtClean="0">
                <a:latin typeface="Comic Sans MS" pitchFamily="66" charset="0"/>
                <a:cs typeface="Times New Roman" pitchFamily="18" charset="0"/>
              </a:rPr>
              <a:t>мультимедийная</a:t>
            </a:r>
            <a:r>
              <a:rPr lang="ru-RU" sz="2000" dirty="0" smtClean="0">
                <a:latin typeface="Comic Sans MS" pitchFamily="66" charset="0"/>
                <a:cs typeface="Times New Roman" pitchFamily="18" charset="0"/>
              </a:rPr>
              <a:t> презентация для детей старшего дошкольного возраста</a:t>
            </a:r>
            <a:endParaRPr lang="ru-RU" sz="2000" dirty="0">
              <a:latin typeface="Comic Sans MS" pitchFamily="66" charset="0"/>
            </a:endParaRPr>
          </a:p>
        </p:txBody>
      </p:sp>
      <p:pic>
        <p:nvPicPr>
          <p:cNvPr id="12" name="фон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6" cstate="print"/>
          <a:stretch>
            <a:fillRect/>
          </a:stretch>
        </p:blipFill>
        <p:spPr>
          <a:xfrm flipV="1">
            <a:off x="5986848" y="3976816"/>
            <a:ext cx="397476" cy="397476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xmlns="" val="3500865648"/>
      </p:ext>
    </p:extLst>
  </p:cSld>
  <p:clrMapOvr>
    <a:masterClrMapping/>
  </p:clrMapOvr>
  <p:transition spd="slow" advClick="0" advTm="5000">
    <p:wheel spokes="2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99">
                <p:cTn id="7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6221" y="0"/>
            <a:ext cx="12228221" cy="6844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backgroundRemoval t="1000" b="10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-1950720" y="2642376"/>
            <a:ext cx="3901440" cy="394130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133746" y="3048000"/>
            <a:ext cx="5535459" cy="3810000"/>
          </a:xfrm>
          <a:prstGeom prst="rect">
            <a:avLst/>
          </a:prstGeom>
        </p:spPr>
      </p:pic>
      <p:sp>
        <p:nvSpPr>
          <p:cNvPr id="7" name="Скругленный прямоугольник 6"/>
          <p:cNvSpPr/>
          <p:nvPr/>
        </p:nvSpPr>
        <p:spPr>
          <a:xfrm>
            <a:off x="7125730" y="5120640"/>
            <a:ext cx="5066270" cy="1523357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000" b="1" dirty="0">
                <a:solidFill>
                  <a:sysClr val="windowText" lastClr="000000"/>
                </a:solidFill>
                <a:latin typeface="Comic Sans MS" pitchFamily="66" charset="0"/>
              </a:rPr>
              <a:t>Следуйте, дети, правилам этим: </a:t>
            </a:r>
          </a:p>
          <a:p>
            <a:r>
              <a:rPr lang="ru-RU" sz="2000" b="1" dirty="0">
                <a:solidFill>
                  <a:sysClr val="windowText" lastClr="000000"/>
                </a:solidFill>
                <a:latin typeface="Comic Sans MS" pitchFamily="66" charset="0"/>
              </a:rPr>
              <a:t>Играть на дороге не следует детям! </a:t>
            </a:r>
          </a:p>
          <a:p>
            <a:r>
              <a:rPr lang="ru-RU" sz="2000" b="1" dirty="0">
                <a:solidFill>
                  <a:sysClr val="windowText" lastClr="000000"/>
                </a:solidFill>
                <a:latin typeface="Comic Sans MS" pitchFamily="66" charset="0"/>
              </a:rPr>
              <a:t>Лишь во дворе и на детской площадке </a:t>
            </a:r>
          </a:p>
          <a:p>
            <a:r>
              <a:rPr lang="ru-RU" sz="2000" b="1" dirty="0">
                <a:solidFill>
                  <a:sysClr val="windowText" lastClr="000000"/>
                </a:solidFill>
                <a:latin typeface="Comic Sans MS" pitchFamily="66" charset="0"/>
              </a:rPr>
              <a:t>Можете мяч вы гонять без </a:t>
            </a:r>
            <a:r>
              <a:rPr lang="ru-RU" sz="2000" b="1" dirty="0" smtClean="0">
                <a:solidFill>
                  <a:sysClr val="windowText" lastClr="000000"/>
                </a:solidFill>
                <a:latin typeface="Comic Sans MS" pitchFamily="66" charset="0"/>
              </a:rPr>
              <a:t>оглядки.</a:t>
            </a:r>
            <a:endParaRPr lang="ru-RU" sz="2000" dirty="0">
              <a:solidFill>
                <a:sysClr val="windowText" lastClr="000000"/>
              </a:solidFill>
              <a:latin typeface="Comic Sans MS" pitchFamily="66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171069" y="0"/>
            <a:ext cx="1427850" cy="393954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5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!</a:t>
            </a:r>
            <a:endParaRPr lang="ru-RU" sz="25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44929639"/>
      </p:ext>
    </p:extLst>
  </p:cSld>
  <p:clrMapOvr>
    <a:masterClrMapping/>
  </p:clrMapOvr>
  <p:transition spd="slow" advClick="0" advTm="7000">
    <p:wheel spokes="2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.25 0  E" pathEditMode="relative" ptsTypes="">
                                      <p:cBhvr>
                                        <p:cTn id="6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3000"/>
                            </p:stCondLst>
                            <p:childTnLst>
                              <p:par>
                                <p:cTn id="8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705925" y="-365760"/>
            <a:ext cx="4972150" cy="3729113"/>
          </a:xfrm>
          <a:prstGeom prst="rect">
            <a:avLst/>
          </a:prstGeom>
        </p:spPr>
      </p:pic>
      <p:sp>
        <p:nvSpPr>
          <p:cNvPr id="2" name="Скругленный прямоугольник 1"/>
          <p:cNvSpPr/>
          <p:nvPr/>
        </p:nvSpPr>
        <p:spPr>
          <a:xfrm>
            <a:off x="8634412" y="3267586"/>
            <a:ext cx="3557588" cy="3590414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000" b="1" dirty="0">
                <a:solidFill>
                  <a:sysClr val="windowText" lastClr="000000"/>
                </a:solidFill>
                <a:latin typeface="Cambria" panose="02040503050406030204" pitchFamily="18" charset="0"/>
                <a:ea typeface="Times New Roman" panose="02020603050405020304" pitchFamily="18" charset="0"/>
              </a:rPr>
              <a:t>П</a:t>
            </a:r>
            <a:r>
              <a:rPr lang="ru-RU" sz="2000" b="1" dirty="0">
                <a:solidFill>
                  <a:sysClr val="windowText" lastClr="000000"/>
                </a:solidFill>
                <a:latin typeface="Comic Sans MS" pitchFamily="66" charset="0"/>
                <a:ea typeface="Times New Roman" panose="02020603050405020304" pitchFamily="18" charset="0"/>
              </a:rPr>
              <a:t>ешеходная дорожка </a:t>
            </a:r>
            <a:endParaRPr lang="ru-RU" sz="2000" b="1" dirty="0" smtClean="0">
              <a:solidFill>
                <a:sysClr val="windowText" lastClr="000000"/>
              </a:solidFill>
              <a:latin typeface="Comic Sans MS" pitchFamily="66" charset="0"/>
              <a:ea typeface="Times New Roman" panose="02020603050405020304" pitchFamily="18" charset="0"/>
            </a:endParaRPr>
          </a:p>
          <a:p>
            <a:r>
              <a:rPr lang="ru-RU" sz="2000" b="1" dirty="0" smtClean="0">
                <a:solidFill>
                  <a:sysClr val="windowText" lastClr="000000"/>
                </a:solidFill>
                <a:latin typeface="Comic Sans MS" pitchFamily="66" charset="0"/>
                <a:ea typeface="Times New Roman" panose="02020603050405020304" pitchFamily="18" charset="0"/>
              </a:rPr>
              <a:t>от </a:t>
            </a:r>
            <a:r>
              <a:rPr lang="ru-RU" sz="2000" b="1" dirty="0">
                <a:solidFill>
                  <a:sysClr val="windowText" lastClr="000000"/>
                </a:solidFill>
                <a:latin typeface="Comic Sans MS" pitchFamily="66" charset="0"/>
                <a:ea typeface="Times New Roman" panose="02020603050405020304" pitchFamily="18" charset="0"/>
              </a:rPr>
              <a:t>машин меня спасет, </a:t>
            </a:r>
          </a:p>
          <a:p>
            <a:r>
              <a:rPr lang="ru-RU" sz="2000" b="1" dirty="0">
                <a:solidFill>
                  <a:sysClr val="windowText" lastClr="000000"/>
                </a:solidFill>
                <a:latin typeface="Comic Sans MS" pitchFamily="66" charset="0"/>
                <a:ea typeface="Times New Roman" panose="02020603050405020304" pitchFamily="18" charset="0"/>
              </a:rPr>
              <a:t>Ведь ходить по той дорожке </a:t>
            </a:r>
          </a:p>
          <a:p>
            <a:r>
              <a:rPr lang="ru-RU" sz="2000" b="1" dirty="0">
                <a:solidFill>
                  <a:sysClr val="windowText" lastClr="000000"/>
                </a:solidFill>
                <a:latin typeface="Comic Sans MS" pitchFamily="66" charset="0"/>
                <a:ea typeface="Times New Roman" panose="02020603050405020304" pitchFamily="18" charset="0"/>
              </a:rPr>
              <a:t>Может только пешеход! </a:t>
            </a:r>
          </a:p>
          <a:p>
            <a:r>
              <a:rPr lang="ru-RU" sz="2000" b="1" dirty="0">
                <a:solidFill>
                  <a:sysClr val="windowText" lastClr="000000"/>
                </a:solidFill>
                <a:latin typeface="Comic Sans MS" pitchFamily="66" charset="0"/>
                <a:ea typeface="Times New Roman" panose="02020603050405020304" pitchFamily="18" charset="0"/>
              </a:rPr>
              <a:t>Я иду по тротуару, </a:t>
            </a:r>
            <a:endParaRPr lang="ru-RU" sz="2000" b="1" dirty="0" smtClean="0">
              <a:solidFill>
                <a:sysClr val="windowText" lastClr="000000"/>
              </a:solidFill>
              <a:latin typeface="Comic Sans MS" pitchFamily="66" charset="0"/>
              <a:ea typeface="Times New Roman" panose="02020603050405020304" pitchFamily="18" charset="0"/>
            </a:endParaRPr>
          </a:p>
          <a:p>
            <a:r>
              <a:rPr lang="ru-RU" sz="2000" b="1" dirty="0" smtClean="0">
                <a:solidFill>
                  <a:sysClr val="windowText" lastClr="000000"/>
                </a:solidFill>
                <a:latin typeface="Comic Sans MS" pitchFamily="66" charset="0"/>
                <a:ea typeface="Times New Roman" panose="02020603050405020304" pitchFamily="18" charset="0"/>
              </a:rPr>
              <a:t>Здесь </a:t>
            </a:r>
            <a:r>
              <a:rPr lang="ru-RU" sz="2000" b="1" dirty="0">
                <a:solidFill>
                  <a:sysClr val="windowText" lastClr="000000"/>
                </a:solidFill>
                <a:latin typeface="Comic Sans MS" pitchFamily="66" charset="0"/>
                <a:ea typeface="Times New Roman" panose="02020603050405020304" pitchFamily="18" charset="0"/>
              </a:rPr>
              <a:t>машинам нет пути! </a:t>
            </a:r>
          </a:p>
          <a:p>
            <a:r>
              <a:rPr lang="ru-RU" sz="2000" b="1" dirty="0">
                <a:solidFill>
                  <a:sysClr val="windowText" lastClr="000000"/>
                </a:solidFill>
                <a:latin typeface="Comic Sans MS" pitchFamily="66" charset="0"/>
                <a:ea typeface="Times New Roman" panose="02020603050405020304" pitchFamily="18" charset="0"/>
              </a:rPr>
              <a:t>Ну а знаки мне расскажут, </a:t>
            </a:r>
          </a:p>
          <a:p>
            <a:r>
              <a:rPr lang="ru-RU" sz="2000" b="1" dirty="0">
                <a:solidFill>
                  <a:sysClr val="windowText" lastClr="000000"/>
                </a:solidFill>
                <a:latin typeface="Comic Sans MS" pitchFamily="66" charset="0"/>
                <a:ea typeface="Times New Roman" panose="02020603050405020304" pitchFamily="18" charset="0"/>
              </a:rPr>
              <a:t>Где дорогу перейти.</a:t>
            </a:r>
            <a:endParaRPr lang="ru-RU" sz="2000" b="1" dirty="0">
              <a:solidFill>
                <a:sysClr val="windowText" lastClr="000000"/>
              </a:solidFill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93937473"/>
      </p:ext>
    </p:extLst>
  </p:cSld>
  <p:clrMapOvr>
    <a:masterClrMapping/>
  </p:clrMapOvr>
  <p:transition spd="slow" advClick="0" advTm="7000">
    <p:wheel spokes="2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099 0.03796 L -0.61484 0.21782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2" y="9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kartinkinaden.ru/uploads/posts/2020-11/1606686596_20-p-fon-multyashnaya-ulitsa-2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284659" cy="6979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backgroundRemoval t="0" b="99688" l="0" r="9930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18921" y="902970"/>
            <a:ext cx="6492543" cy="5772150"/>
          </a:xfrm>
          <a:prstGeom prst="rect">
            <a:avLst/>
          </a:prstGeom>
        </p:spPr>
      </p:pic>
      <p:sp>
        <p:nvSpPr>
          <p:cNvPr id="4" name="Скругленный прямоугольник 3"/>
          <p:cNvSpPr/>
          <p:nvPr/>
        </p:nvSpPr>
        <p:spPr>
          <a:xfrm>
            <a:off x="8634061" y="3657599"/>
            <a:ext cx="3557939" cy="3200401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000" b="1" dirty="0">
                <a:solidFill>
                  <a:sysClr val="windowText" lastClr="000000"/>
                </a:solidFill>
                <a:latin typeface="Comic Sans MS" pitchFamily="66" charset="0"/>
              </a:rPr>
              <a:t>Дорогу так перехожу:</a:t>
            </a:r>
            <a:br>
              <a:rPr lang="ru-RU" sz="2000" b="1" dirty="0">
                <a:solidFill>
                  <a:sysClr val="windowText" lastClr="000000"/>
                </a:solidFill>
                <a:latin typeface="Comic Sans MS" pitchFamily="66" charset="0"/>
              </a:rPr>
            </a:br>
            <a:r>
              <a:rPr lang="ru-RU" sz="2000" b="1" dirty="0">
                <a:solidFill>
                  <a:sysClr val="windowText" lastClr="000000"/>
                </a:solidFill>
                <a:latin typeface="Comic Sans MS" pitchFamily="66" charset="0"/>
              </a:rPr>
              <a:t>взрослого за руку держу</a:t>
            </a:r>
          </a:p>
          <a:p>
            <a:r>
              <a:rPr lang="ru-RU" sz="2000" b="1" dirty="0">
                <a:solidFill>
                  <a:sysClr val="windowText" lastClr="000000"/>
                </a:solidFill>
                <a:latin typeface="Comic Sans MS" pitchFamily="66" charset="0"/>
              </a:rPr>
              <a:t>И, если нет машины,</a:t>
            </a:r>
            <a:br>
              <a:rPr lang="ru-RU" sz="2000" b="1" dirty="0">
                <a:solidFill>
                  <a:sysClr val="windowText" lastClr="000000"/>
                </a:solidFill>
                <a:latin typeface="Comic Sans MS" pitchFamily="66" charset="0"/>
              </a:rPr>
            </a:br>
            <a:r>
              <a:rPr lang="ru-RU" sz="2000" b="1" dirty="0">
                <a:solidFill>
                  <a:sysClr val="windowText" lastClr="000000"/>
                </a:solidFill>
                <a:latin typeface="Comic Sans MS" pitchFamily="66" charset="0"/>
              </a:rPr>
              <a:t>Идем до середины.</a:t>
            </a:r>
            <a:br>
              <a:rPr lang="ru-RU" sz="2000" b="1" dirty="0">
                <a:solidFill>
                  <a:sysClr val="windowText" lastClr="000000"/>
                </a:solidFill>
                <a:latin typeface="Comic Sans MS" pitchFamily="66" charset="0"/>
              </a:rPr>
            </a:br>
            <a:r>
              <a:rPr lang="ru-RU" sz="2000" b="1" dirty="0">
                <a:solidFill>
                  <a:sysClr val="windowText" lastClr="000000"/>
                </a:solidFill>
                <a:latin typeface="Comic Sans MS" pitchFamily="66" charset="0"/>
              </a:rPr>
              <a:t>Потом смотрим внимательно</a:t>
            </a:r>
            <a:br>
              <a:rPr lang="ru-RU" sz="2000" b="1" dirty="0">
                <a:solidFill>
                  <a:sysClr val="windowText" lastClr="000000"/>
                </a:solidFill>
                <a:latin typeface="Comic Sans MS" pitchFamily="66" charset="0"/>
              </a:rPr>
            </a:br>
            <a:r>
              <a:rPr lang="ru-RU" sz="2000" b="1" dirty="0">
                <a:solidFill>
                  <a:sysClr val="windowText" lastClr="000000"/>
                </a:solidFill>
                <a:latin typeface="Comic Sans MS" pitchFamily="66" charset="0"/>
              </a:rPr>
              <a:t>Направо обязательно</a:t>
            </a:r>
            <a:br>
              <a:rPr lang="ru-RU" sz="2000" b="1" dirty="0">
                <a:solidFill>
                  <a:sysClr val="windowText" lastClr="000000"/>
                </a:solidFill>
                <a:latin typeface="Comic Sans MS" pitchFamily="66" charset="0"/>
              </a:rPr>
            </a:br>
            <a:r>
              <a:rPr lang="ru-RU" sz="2000" b="1" dirty="0">
                <a:solidFill>
                  <a:sysClr val="windowText" lastClr="000000"/>
                </a:solidFill>
                <a:latin typeface="Comic Sans MS" pitchFamily="66" charset="0"/>
              </a:rPr>
              <a:t>И, если нет движения,</a:t>
            </a:r>
            <a:br>
              <a:rPr lang="ru-RU" sz="2000" b="1" dirty="0">
                <a:solidFill>
                  <a:sysClr val="windowText" lastClr="000000"/>
                </a:solidFill>
                <a:latin typeface="Comic Sans MS" pitchFamily="66" charset="0"/>
              </a:rPr>
            </a:br>
            <a:r>
              <a:rPr lang="ru-RU" sz="2000" b="1" dirty="0">
                <a:solidFill>
                  <a:sysClr val="windowText" lastClr="000000"/>
                </a:solidFill>
                <a:latin typeface="Comic Sans MS" pitchFamily="66" charset="0"/>
              </a:rPr>
              <a:t>Шагаем без сомнения!</a:t>
            </a:r>
          </a:p>
        </p:txBody>
      </p:sp>
    </p:spTree>
    <p:extLst>
      <p:ext uri="{BB962C8B-B14F-4D97-AF65-F5344CB8AC3E}">
        <p14:creationId xmlns:p14="http://schemas.microsoft.com/office/powerpoint/2010/main" xmlns="" val="1240014445"/>
      </p:ext>
    </p:extLst>
  </p:cSld>
  <p:clrMapOvr>
    <a:masterClrMapping/>
  </p:clrMapOvr>
  <p:transition spd="slow" advClick="0" advTm="7000">
    <p:wheel spokes="2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-0.25 0  E" pathEditMode="relative" ptsTypes="">
                                      <p:cBhvr>
                                        <p:cTn id="6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backgroundRemoval t="1250" b="100000" l="10000" r="90000">
                        <a14:foregroundMark x1="48778" y1="32125" x2="48778" y2="32125"/>
                        <a14:foregroundMark x1="39111" y1="28750" x2="39111" y2="28750"/>
                        <a14:foregroundMark x1="37111" y1="58375" x2="37111" y2="58375"/>
                        <a14:foregroundMark x1="29444" y1="64625" x2="29444" y2="62375"/>
                        <a14:foregroundMark x1="29444" y1="62375" x2="37556" y2="4925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7105" r="21485"/>
          <a:stretch/>
        </p:blipFill>
        <p:spPr>
          <a:xfrm>
            <a:off x="9144001" y="2548059"/>
            <a:ext cx="2767012" cy="4005141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6041789" y="642994"/>
            <a:ext cx="1152594" cy="1107996"/>
          </a:xfrm>
          <a:prstGeom prst="rect">
            <a:avLst/>
          </a:prstGeom>
          <a:noFill/>
          <a:ln w="57150">
            <a:solidFill>
              <a:schemeClr val="accent2"/>
            </a:solidFill>
            <a:prstDash val="sysDash"/>
          </a:ln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6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03</a:t>
            </a:r>
            <a:endParaRPr lang="ru-RU" sz="66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898254" y="655935"/>
            <a:ext cx="1130945" cy="1107996"/>
          </a:xfrm>
          <a:prstGeom prst="rect">
            <a:avLst/>
          </a:prstGeom>
          <a:noFill/>
          <a:ln w="57150">
            <a:solidFill>
              <a:schemeClr val="accent2"/>
            </a:solidFill>
            <a:prstDash val="sysDash"/>
          </a:ln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66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02</a:t>
            </a:r>
            <a:endParaRPr lang="ru-RU" sz="66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9" name="Рисунок 8" descr="https://kurumefan.com/wp-content/uploads/2018/01/koutujiko-049428.jpg"/>
          <p:cNvPicPr/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 xmlns="">
                  <a14:imgLayer r:embed="rId6">
                    <a14:imgEffect>
                      <a14:backgroundRemoval t="4423" b="97270" l="9993" r="96946">
                        <a14:foregroundMark x1="25654" y1="63131" x2="25654" y2="63131"/>
                        <a14:foregroundMark x1="22819" y1="62301" x2="54068" y2="75570"/>
                        <a14:foregroundMark x1="21207" y1="80408" x2="66944" y2="75190"/>
                        <a14:foregroundMark x1="22331" y1="67968" x2="26606" y2="56323"/>
                        <a14:foregroundMark x1="20645" y1="45473" x2="17518" y2="4626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86438" y="2581714"/>
            <a:ext cx="6057899" cy="4480634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Скругленный прямоугольник 3"/>
          <p:cNvSpPr/>
          <p:nvPr/>
        </p:nvSpPr>
        <p:spPr>
          <a:xfrm>
            <a:off x="-1" y="3101546"/>
            <a:ext cx="3373395" cy="3756454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ysClr val="windowText" lastClr="000000"/>
                </a:solidFill>
                <a:latin typeface="Cambria" panose="02040503050406030204" pitchFamily="18" charset="0"/>
                <a:ea typeface="Times New Roman" panose="02020603050405020304" pitchFamily="18" charset="0"/>
              </a:rPr>
              <a:t>Если горе приключилось: Вдруг авария случилась </a:t>
            </a:r>
            <a:endParaRPr lang="ru-RU" sz="2000" b="1" dirty="0" smtClean="0">
              <a:solidFill>
                <a:sysClr val="windowText" lastClr="000000"/>
              </a:solidFill>
              <a:latin typeface="Cambria" panose="02040503050406030204" pitchFamily="18" charset="0"/>
              <a:ea typeface="Times New Roman" panose="02020603050405020304" pitchFamily="18" charset="0"/>
            </a:endParaRPr>
          </a:p>
          <a:p>
            <a:pPr algn="ctr"/>
            <a:r>
              <a:rPr lang="ru-RU" sz="2000" b="1" dirty="0" smtClean="0">
                <a:solidFill>
                  <a:sysClr val="windowText" lastClr="000000"/>
                </a:solidFill>
                <a:latin typeface="Cambria" panose="02040503050406030204" pitchFamily="18" charset="0"/>
                <a:ea typeface="Times New Roman" panose="02020603050405020304" pitchFamily="18" charset="0"/>
              </a:rPr>
              <a:t>И </a:t>
            </a:r>
            <a:r>
              <a:rPr lang="ru-RU" sz="2000" b="1" dirty="0">
                <a:solidFill>
                  <a:sysClr val="windowText" lastClr="000000"/>
                </a:solidFill>
                <a:latin typeface="Cambria" panose="02040503050406030204" pitchFamily="18" charset="0"/>
                <a:ea typeface="Times New Roman" panose="02020603050405020304" pitchFamily="18" charset="0"/>
              </a:rPr>
              <a:t>свидетелем ты стал, </a:t>
            </a:r>
            <a:endParaRPr lang="ru-RU" sz="2000" b="1" dirty="0" smtClean="0">
              <a:solidFill>
                <a:sysClr val="windowText" lastClr="000000"/>
              </a:solidFill>
              <a:latin typeface="Cambria" panose="02040503050406030204" pitchFamily="18" charset="0"/>
              <a:ea typeface="Times New Roman" panose="02020603050405020304" pitchFamily="18" charset="0"/>
            </a:endParaRPr>
          </a:p>
          <a:p>
            <a:pPr algn="ctr"/>
            <a:r>
              <a:rPr lang="ru-RU" sz="2000" b="1" dirty="0" smtClean="0">
                <a:solidFill>
                  <a:sysClr val="windowText" lastClr="000000"/>
                </a:solidFill>
                <a:latin typeface="Cambria" panose="02040503050406030204" pitchFamily="18" charset="0"/>
                <a:ea typeface="Times New Roman" panose="02020603050405020304" pitchFamily="18" charset="0"/>
              </a:rPr>
              <a:t>Как прохожий пострадал</a:t>
            </a:r>
            <a:r>
              <a:rPr lang="ru-RU" sz="2000" b="1" dirty="0">
                <a:solidFill>
                  <a:sysClr val="windowText" lastClr="000000"/>
                </a:solidFill>
                <a:latin typeface="Cambria" panose="02040503050406030204" pitchFamily="18" charset="0"/>
                <a:ea typeface="Times New Roman" panose="02020603050405020304" pitchFamily="18" charset="0"/>
              </a:rPr>
              <a:t>,- </a:t>
            </a:r>
            <a:endParaRPr lang="ru-RU" sz="2000" b="1" dirty="0" smtClean="0">
              <a:solidFill>
                <a:sysClr val="windowText" lastClr="000000"/>
              </a:solidFill>
              <a:latin typeface="Cambria" panose="02040503050406030204" pitchFamily="18" charset="0"/>
              <a:ea typeface="Times New Roman" panose="02020603050405020304" pitchFamily="18" charset="0"/>
            </a:endParaRPr>
          </a:p>
          <a:p>
            <a:pPr algn="ctr"/>
            <a:r>
              <a:rPr lang="ru-RU" sz="2000" b="1" dirty="0" smtClean="0">
                <a:solidFill>
                  <a:sysClr val="windowText" lastClr="000000"/>
                </a:solidFill>
                <a:latin typeface="Cambria" panose="02040503050406030204" pitchFamily="18" charset="0"/>
                <a:ea typeface="Times New Roman" panose="02020603050405020304" pitchFamily="18" charset="0"/>
              </a:rPr>
              <a:t>Даром </a:t>
            </a:r>
            <a:r>
              <a:rPr lang="ru-RU" sz="2000" b="1" dirty="0">
                <a:solidFill>
                  <a:sysClr val="windowText" lastClr="000000"/>
                </a:solidFill>
                <a:latin typeface="Cambria" panose="02040503050406030204" pitchFamily="18" charset="0"/>
                <a:ea typeface="Times New Roman" panose="02020603050405020304" pitchFamily="18" charset="0"/>
              </a:rPr>
              <a:t>время не теряй, </a:t>
            </a:r>
            <a:endParaRPr lang="ru-RU" sz="2000" b="1" dirty="0" smtClean="0">
              <a:solidFill>
                <a:sysClr val="windowText" lastClr="000000"/>
              </a:solidFill>
              <a:latin typeface="Cambria" panose="02040503050406030204" pitchFamily="18" charset="0"/>
              <a:ea typeface="Times New Roman" panose="02020603050405020304" pitchFamily="18" charset="0"/>
            </a:endParaRPr>
          </a:p>
          <a:p>
            <a:pPr algn="ctr"/>
            <a:r>
              <a:rPr lang="ru-RU" sz="2000" b="1" dirty="0" smtClean="0">
                <a:solidFill>
                  <a:sysClr val="windowText" lastClr="000000"/>
                </a:solidFill>
                <a:latin typeface="Cambria" panose="02040503050406030204" pitchFamily="18" charset="0"/>
                <a:ea typeface="Times New Roman" panose="02020603050405020304" pitchFamily="18" charset="0"/>
              </a:rPr>
              <a:t>К </a:t>
            </a:r>
            <a:r>
              <a:rPr lang="ru-RU" sz="2000" b="1" dirty="0">
                <a:solidFill>
                  <a:sysClr val="windowText" lastClr="000000"/>
                </a:solidFill>
                <a:latin typeface="Cambria" panose="02040503050406030204" pitchFamily="18" charset="0"/>
                <a:ea typeface="Times New Roman" panose="02020603050405020304" pitchFamily="18" charset="0"/>
              </a:rPr>
              <a:t>телефону подбегай </a:t>
            </a:r>
            <a:endParaRPr lang="ru-RU" sz="2000" b="1" dirty="0" smtClean="0">
              <a:solidFill>
                <a:sysClr val="windowText" lastClr="000000"/>
              </a:solidFill>
              <a:latin typeface="Cambria" panose="02040503050406030204" pitchFamily="18" charset="0"/>
              <a:ea typeface="Times New Roman" panose="02020603050405020304" pitchFamily="18" charset="0"/>
            </a:endParaRPr>
          </a:p>
          <a:p>
            <a:pPr algn="ctr"/>
            <a:r>
              <a:rPr lang="ru-RU" sz="2000" b="1" dirty="0" smtClean="0">
                <a:solidFill>
                  <a:sysClr val="windowText" lastClr="000000"/>
                </a:solidFill>
                <a:latin typeface="Cambria" panose="02040503050406030204" pitchFamily="18" charset="0"/>
                <a:ea typeface="Times New Roman" panose="02020603050405020304" pitchFamily="18" charset="0"/>
              </a:rPr>
              <a:t>И </a:t>
            </a:r>
            <a:r>
              <a:rPr lang="ru-RU" sz="2000" b="1" dirty="0">
                <a:solidFill>
                  <a:sysClr val="windowText" lastClr="000000"/>
                </a:solidFill>
                <a:latin typeface="Cambria" panose="02040503050406030204" pitchFamily="18" charset="0"/>
                <a:ea typeface="Times New Roman" panose="02020603050405020304" pitchFamily="18" charset="0"/>
              </a:rPr>
              <a:t>скорее набери </a:t>
            </a:r>
            <a:endParaRPr lang="ru-RU" sz="2000" b="1" dirty="0" smtClean="0">
              <a:solidFill>
                <a:sysClr val="windowText" lastClr="000000"/>
              </a:solidFill>
              <a:latin typeface="Cambria" panose="02040503050406030204" pitchFamily="18" charset="0"/>
              <a:ea typeface="Times New Roman" panose="02020603050405020304" pitchFamily="18" charset="0"/>
            </a:endParaRPr>
          </a:p>
          <a:p>
            <a:pPr algn="ctr"/>
            <a:r>
              <a:rPr lang="ru-RU" sz="2000" b="1" dirty="0" smtClean="0">
                <a:solidFill>
                  <a:sysClr val="windowText" lastClr="000000"/>
                </a:solidFill>
                <a:latin typeface="Cambria" panose="02040503050406030204" pitchFamily="18" charset="0"/>
                <a:ea typeface="Times New Roman" panose="02020603050405020304" pitchFamily="18" charset="0"/>
              </a:rPr>
              <a:t>Ты </a:t>
            </a:r>
            <a:r>
              <a:rPr lang="ru-RU" sz="2000" b="1" dirty="0">
                <a:solidFill>
                  <a:sysClr val="windowText" lastClr="000000"/>
                </a:solidFill>
                <a:latin typeface="Cambria" panose="02040503050406030204" pitchFamily="18" charset="0"/>
                <a:ea typeface="Times New Roman" panose="02020603050405020304" pitchFamily="18" charset="0"/>
              </a:rPr>
              <a:t>«02», затем «03»!</a:t>
            </a:r>
            <a:endParaRPr lang="ru-RU" sz="2000" b="1" dirty="0">
              <a:solidFill>
                <a:sysClr val="windowText" lastClr="000000"/>
              </a:solidFill>
              <a:latin typeface="Cambria" panose="02040503050406030204" pitchFamily="18" charset="0"/>
            </a:endParaRPr>
          </a:p>
        </p:txBody>
      </p:sp>
    </p:spTree>
  </p:cSld>
  <p:clrMapOvr>
    <a:masterClrMapping/>
  </p:clrMapOvr>
  <p:transition spd="slow" advClick="0" advTm="7000">
    <p:wheel spokes="2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backgroundRemoval t="40694" b="93889" l="2500" r="85547">
                        <a14:foregroundMark x1="38906" y1="43750" x2="39141" y2="45694"/>
                        <a14:foregroundMark x1="39844" y1="48611" x2="38906" y2="41667"/>
                        <a14:foregroundMark x1="13828" y1="82361" x2="33594" y2="84444"/>
                        <a14:foregroundMark x1="20391" y1="90694" x2="24141" y2="71944"/>
                        <a14:foregroundMark x1="22969" y1="75278" x2="17109" y2="81944"/>
                        <a14:foregroundMark x1="19297" y1="92500" x2="20625" y2="72361"/>
                        <a14:foregroundMark x1="25625" y1="90694" x2="21797" y2="76250"/>
                        <a14:foregroundMark x1="63359" y1="84444" x2="75156" y2="78194"/>
                        <a14:foregroundMark x1="67578" y1="73194" x2="70859" y2="90694"/>
                        <a14:foregroundMark x1="67969" y1="91111" x2="78438" y2="79028"/>
                        <a14:foregroundMark x1="67500" y1="89583" x2="71797" y2="91944"/>
                        <a14:foregroundMark x1="73125" y1="89861" x2="74688" y2="85000"/>
                        <a14:foregroundMark x1="65234" y1="85417" x2="66875" y2="8875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515" t="39167" r="15156"/>
          <a:stretch/>
        </p:blipFill>
        <p:spPr>
          <a:xfrm>
            <a:off x="-104775" y="3305175"/>
            <a:ext cx="5862638" cy="378618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 xmlns="">
                  <a14:imgLayer r:embed="rId6">
                    <a14:imgEffect>
                      <a14:backgroundRemoval t="698" b="100000" l="680" r="99728">
                        <a14:foregroundMark x1="17415" y1="17907" x2="57687" y2="13488"/>
                        <a14:foregroundMark x1="6803" y1="53256" x2="76190" y2="40698"/>
                        <a14:foregroundMark x1="8844" y1="27442" x2="61905" y2="23256"/>
                        <a14:foregroundMark x1="8707" y1="47209" x2="14014" y2="45814"/>
                        <a14:foregroundMark x1="30068" y1="56744" x2="75782" y2="51163"/>
                        <a14:foregroundMark x1="7211" y1="67442" x2="6803" y2="56279"/>
                        <a14:foregroundMark x1="29660" y1="70233" x2="30884" y2="66744"/>
                        <a14:foregroundMark x1="91565" y1="70698" x2="87891" y2="37907"/>
                        <a14:foregroundMark x1="89660" y1="36047" x2="91293" y2="36744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981575" y="2224088"/>
            <a:ext cx="7000875" cy="4095750"/>
          </a:xfrm>
          <a:prstGeom prst="rect">
            <a:avLst/>
          </a:prstGeom>
        </p:spPr>
      </p:pic>
      <p:sp>
        <p:nvSpPr>
          <p:cNvPr id="3" name="Скругленный прямоугольник 2"/>
          <p:cNvSpPr/>
          <p:nvPr/>
        </p:nvSpPr>
        <p:spPr>
          <a:xfrm>
            <a:off x="2257424" y="5886450"/>
            <a:ext cx="8072825" cy="97155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ysClr val="windowText" lastClr="000000"/>
                </a:solidFill>
                <a:latin typeface="Comic Sans MS" pitchFamily="66" charset="0"/>
                <a:ea typeface="Times New Roman" panose="02020603050405020304" pitchFamily="18" charset="0"/>
              </a:rPr>
              <a:t>Не волнуйся и не плачь: </a:t>
            </a:r>
            <a:r>
              <a:rPr lang="ru-RU" sz="2000" b="1" dirty="0" smtClean="0">
                <a:solidFill>
                  <a:sysClr val="windowText" lastClr="000000"/>
                </a:solidFill>
                <a:latin typeface="Comic Sans MS" pitchFamily="66" charset="0"/>
                <a:ea typeface="Times New Roman" panose="02020603050405020304" pitchFamily="18" charset="0"/>
              </a:rPr>
              <a:t>и </a:t>
            </a:r>
            <a:r>
              <a:rPr lang="ru-RU" sz="2000" b="1" dirty="0">
                <a:solidFill>
                  <a:sysClr val="windowText" lastClr="000000"/>
                </a:solidFill>
                <a:latin typeface="Comic Sans MS" pitchFamily="66" charset="0"/>
                <a:ea typeface="Times New Roman" panose="02020603050405020304" pitchFamily="18" charset="0"/>
              </a:rPr>
              <a:t>милиция и врач </a:t>
            </a:r>
            <a:endParaRPr lang="ru-RU" sz="2000" b="1" dirty="0" smtClean="0">
              <a:solidFill>
                <a:sysClr val="windowText" lastClr="000000"/>
              </a:solidFill>
              <a:latin typeface="Comic Sans MS" pitchFamily="66" charset="0"/>
              <a:ea typeface="Times New Roman" panose="02020603050405020304" pitchFamily="18" charset="0"/>
            </a:endParaRPr>
          </a:p>
          <a:p>
            <a:pPr algn="ctr"/>
            <a:r>
              <a:rPr lang="ru-RU" sz="2000" b="1" dirty="0" smtClean="0">
                <a:solidFill>
                  <a:sysClr val="windowText" lastClr="000000"/>
                </a:solidFill>
                <a:latin typeface="Comic Sans MS" pitchFamily="66" charset="0"/>
                <a:ea typeface="Times New Roman" panose="02020603050405020304" pitchFamily="18" charset="0"/>
              </a:rPr>
              <a:t>По </a:t>
            </a:r>
            <a:r>
              <a:rPr lang="ru-RU" sz="2000" b="1" dirty="0">
                <a:solidFill>
                  <a:sysClr val="windowText" lastClr="000000"/>
                </a:solidFill>
                <a:latin typeface="Comic Sans MS" pitchFamily="66" charset="0"/>
                <a:ea typeface="Times New Roman" panose="02020603050405020304" pitchFamily="18" charset="0"/>
              </a:rPr>
              <a:t>звонку должны примчаться, </a:t>
            </a:r>
            <a:r>
              <a:rPr lang="ru-RU" sz="2000" b="1" dirty="0" smtClean="0">
                <a:solidFill>
                  <a:sysClr val="windowText" lastClr="000000"/>
                </a:solidFill>
                <a:latin typeface="Comic Sans MS" pitchFamily="66" charset="0"/>
                <a:ea typeface="Times New Roman" panose="02020603050405020304" pitchFamily="18" charset="0"/>
              </a:rPr>
              <a:t>чтоб </a:t>
            </a:r>
            <a:r>
              <a:rPr lang="ru-RU" sz="2000" b="1" dirty="0">
                <a:solidFill>
                  <a:sysClr val="windowText" lastClr="000000"/>
                </a:solidFill>
                <a:latin typeface="Comic Sans MS" pitchFamily="66" charset="0"/>
                <a:ea typeface="Times New Roman" panose="02020603050405020304" pitchFamily="18" charset="0"/>
              </a:rPr>
              <a:t>помочь и разобраться. </a:t>
            </a:r>
            <a:endParaRPr lang="ru-RU" sz="2000" b="1" dirty="0">
              <a:solidFill>
                <a:sysClr val="windowText" lastClr="000000"/>
              </a:solidFill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63751962"/>
      </p:ext>
    </p:extLst>
  </p:cSld>
  <p:clrMapOvr>
    <a:masterClrMapping/>
  </p:clrMapOvr>
  <p:transition spd="slow" advClick="0" advTm="5000">
    <p:wheel spokes="2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5 -3.7037E-7 L -0.0737 -0.00231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" y="-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s://rused.ru/irk-mdou176/wp-content/uploads/sites/100/2019/08/unnamed.jpg"/>
          <p:cNvPicPr/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wpc="http://schemas.microsoft.com/office/word/2010/wordprocessingCanvas" xmlns:cx="http://schemas.microsoft.com/office/drawing/2014/chartex" xmlns:mc="http://schemas.openxmlformats.org/markup-compatibility/2006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15="http://schemas.microsoft.com/office/word/2012/wordml" xmlns:w16se="http://schemas.microsoft.com/office/word/2015/wordml/symex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>
            <a:off x="3744098" y="172996"/>
            <a:ext cx="8229600" cy="6685004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TextBox 3"/>
          <p:cNvSpPr txBox="1"/>
          <p:nvPr/>
        </p:nvSpPr>
        <p:spPr>
          <a:xfrm>
            <a:off x="420130" y="543698"/>
            <a:ext cx="402830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Comic Sans MS" pitchFamily="66" charset="0"/>
              </a:rPr>
              <a:t>Помнить все должны вокруг,</a:t>
            </a:r>
          </a:p>
          <a:p>
            <a:r>
              <a:rPr lang="ru-RU" sz="2000" b="1" dirty="0" smtClean="0">
                <a:latin typeface="Comic Sans MS" pitchFamily="66" charset="0"/>
              </a:rPr>
              <a:t>Кто в дороге добрый друг.</a:t>
            </a:r>
          </a:p>
          <a:p>
            <a:r>
              <a:rPr lang="ru-RU" sz="2000" b="1" dirty="0" smtClean="0">
                <a:latin typeface="Comic Sans MS" pitchFamily="66" charset="0"/>
              </a:rPr>
              <a:t>С собой </a:t>
            </a:r>
            <a:r>
              <a:rPr lang="ru-RU" sz="2000" b="1" dirty="0" err="1" smtClean="0">
                <a:latin typeface="Comic Sans MS" pitchFamily="66" charset="0"/>
              </a:rPr>
              <a:t>фликер</a:t>
            </a:r>
            <a:r>
              <a:rPr lang="ru-RU" sz="2000" b="1" dirty="0" smtClean="0">
                <a:latin typeface="Comic Sans MS" pitchFamily="66" charset="0"/>
              </a:rPr>
              <a:t> ты возьми –</a:t>
            </a:r>
          </a:p>
          <a:p>
            <a:r>
              <a:rPr lang="ru-RU" sz="2000" b="1" dirty="0" smtClean="0">
                <a:latin typeface="Comic Sans MS" pitchFamily="66" charset="0"/>
              </a:rPr>
              <a:t>И в беду не попади!</a:t>
            </a:r>
            <a:endParaRPr lang="ru-RU" sz="2000" b="1" dirty="0">
              <a:latin typeface="Comic Sans MS" pitchFamily="66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26634" y="2948414"/>
            <a:ext cx="4707160" cy="3909585"/>
          </a:xfrm>
          <a:prstGeom prst="rect">
            <a:avLst/>
          </a:prstGeom>
        </p:spPr>
      </p:pic>
    </p:spTree>
  </p:cSld>
  <p:clrMapOvr>
    <a:masterClrMapping/>
  </p:clrMapOvr>
  <p:transition spd="slow" advClick="0" advTm="6000">
    <p:wheel spokes="2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Скругленный прямоугольник 2"/>
          <p:cNvSpPr/>
          <p:nvPr/>
        </p:nvSpPr>
        <p:spPr>
          <a:xfrm>
            <a:off x="8003059" y="5053251"/>
            <a:ext cx="4188941" cy="1804749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effectLst>
            <a:softEdge rad="127000"/>
          </a:effectLst>
        </p:spPr>
        <p:txBody>
          <a:bodyPr wrap="square">
            <a:spAutoFit/>
          </a:bodyPr>
          <a:lstStyle/>
          <a:p>
            <a:r>
              <a:rPr lang="ru-RU" sz="2000" b="1" dirty="0">
                <a:latin typeface="Comic Sans MS" pitchFamily="66" charset="0"/>
              </a:rPr>
              <a:t>Видишь – правила движенья</a:t>
            </a:r>
            <a:br>
              <a:rPr lang="ru-RU" sz="2000" b="1" dirty="0">
                <a:latin typeface="Comic Sans MS" pitchFamily="66" charset="0"/>
              </a:rPr>
            </a:br>
            <a:r>
              <a:rPr lang="ru-RU" sz="2000" b="1" dirty="0">
                <a:latin typeface="Comic Sans MS" pitchFamily="66" charset="0"/>
              </a:rPr>
              <a:t>Удивительно просты!</a:t>
            </a:r>
            <a:br>
              <a:rPr lang="ru-RU" sz="2000" b="1" dirty="0">
                <a:latin typeface="Comic Sans MS" pitchFamily="66" charset="0"/>
              </a:rPr>
            </a:br>
            <a:r>
              <a:rPr lang="ru-RU" sz="2000" b="1" dirty="0">
                <a:latin typeface="Comic Sans MS" pitchFamily="66" charset="0"/>
              </a:rPr>
              <a:t>Их уже без промедленья</a:t>
            </a:r>
            <a:br>
              <a:rPr lang="ru-RU" sz="2000" b="1" dirty="0">
                <a:latin typeface="Comic Sans MS" pitchFamily="66" charset="0"/>
              </a:rPr>
            </a:br>
            <a:r>
              <a:rPr lang="ru-RU" sz="2000" b="1" dirty="0" smtClean="0">
                <a:latin typeface="Comic Sans MS" pitchFamily="66" charset="0"/>
              </a:rPr>
              <a:t>Маша выучила. </a:t>
            </a:r>
            <a:r>
              <a:rPr lang="ru-RU" sz="2000" b="1" dirty="0">
                <a:latin typeface="Comic Sans MS" pitchFamily="66" charset="0"/>
              </a:rPr>
              <a:t>А ты?</a:t>
            </a:r>
            <a:r>
              <a:rPr lang="ru-RU" sz="2000" dirty="0">
                <a:solidFill>
                  <a:srgbClr val="000000"/>
                </a:solidFill>
              </a:rPr>
              <a:t/>
            </a:r>
            <a:br>
              <a:rPr lang="ru-RU" sz="2000" dirty="0">
                <a:solidFill>
                  <a:srgbClr val="000000"/>
                </a:solidFill>
              </a:rPr>
            </a:br>
            <a:endParaRPr lang="ru-RU" sz="20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 xmlns="">
                  <a14:imgLayer r:embed="">
                    <a14:imgEffect>
                      <a14:backgroundRemoval t="6806" b="99861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7096" r="19725"/>
          <a:stretch>
            <a:fillRect/>
          </a:stretch>
        </p:blipFill>
        <p:spPr>
          <a:xfrm>
            <a:off x="333632" y="2026508"/>
            <a:ext cx="5115698" cy="4831492"/>
          </a:xfrm>
          <a:prstGeom prst="rect">
            <a:avLst/>
          </a:prstGeom>
        </p:spPr>
      </p:pic>
    </p:spTree>
  </p:cSld>
  <p:clrMapOvr>
    <a:masterClrMapping/>
  </p:clrMapOvr>
  <p:transition spd="slow" advClick="0" advTm="5000">
    <p:wheel spokes="2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6D5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1581666" y="1692877"/>
            <a:ext cx="9527058" cy="67962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Comic Sans MS" pitchFamily="66" charset="0"/>
              </a:rPr>
              <a:t>Данилова Т.И. , Программа «Светофор» Санкт-Петербург ДЕТСТВО-ПРЕСС 2009</a:t>
            </a:r>
          </a:p>
          <a:p>
            <a:pPr algn="ctr"/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681675" y="4151870"/>
            <a:ext cx="913048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000000"/>
                </a:solidFill>
              </a:rPr>
              <a:t/>
            </a:r>
            <a:br>
              <a:rPr lang="ru-RU" dirty="0">
                <a:solidFill>
                  <a:srgbClr val="000000"/>
                </a:solidFill>
              </a:rPr>
            </a:br>
            <a:endParaRPr lang="ru-RU" dirty="0" smtClean="0">
              <a:solidFill>
                <a:srgbClr val="000000"/>
              </a:solidFill>
            </a:endParaRPr>
          </a:p>
          <a:p>
            <a:r>
              <a:rPr lang="ru-RU" dirty="0" smtClean="0">
                <a:solidFill>
                  <a:srgbClr val="003399"/>
                </a:solidFill>
                <a:hlinkClick r:id="rId2"/>
              </a:rPr>
              <a:t> </a:t>
            </a:r>
            <a:r>
              <a:rPr lang="ru-RU" u="sng" dirty="0" smtClean="0">
                <a:solidFill>
                  <a:srgbClr val="003399"/>
                </a:solidFill>
                <a:latin typeface="Comic Sans MS" pitchFamily="66" charset="0"/>
                <a:hlinkClick r:id="rId2"/>
              </a:rPr>
              <a:t>http</a:t>
            </a:r>
            <a:r>
              <a:rPr lang="ru-RU" u="sng" dirty="0">
                <a:solidFill>
                  <a:srgbClr val="003399"/>
                </a:solidFill>
                <a:latin typeface="Comic Sans MS" pitchFamily="66" charset="0"/>
                <a:hlinkClick r:id="rId2"/>
              </a:rPr>
              <a:t>://mshishova.ru/pravila-dorozhnogo-dvizheniya-v-stixax/#ixzz6rTi9RGUV</a:t>
            </a:r>
            <a:r>
              <a:rPr lang="ru-RU" u="sng" dirty="0">
                <a:solidFill>
                  <a:srgbClr val="000000"/>
                </a:solidFill>
                <a:latin typeface="Comic Sans MS" pitchFamily="66" charset="0"/>
              </a:rPr>
              <a:t/>
            </a:r>
            <a:br>
              <a:rPr lang="ru-RU" u="sng" dirty="0">
                <a:solidFill>
                  <a:srgbClr val="000000"/>
                </a:solidFill>
                <a:latin typeface="Comic Sans MS" pitchFamily="66" charset="0"/>
              </a:rPr>
            </a:br>
            <a:endParaRPr lang="ru-RU" u="sng" strike="noStrike" dirty="0">
              <a:solidFill>
                <a:srgbClr val="000000"/>
              </a:solidFill>
              <a:effectLst/>
              <a:latin typeface="Comic Sans MS" pitchFamily="66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054825" y="3571101"/>
            <a:ext cx="1013717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effectLst/>
              </a:rPr>
              <a:t> </a:t>
            </a:r>
            <a:br>
              <a:rPr lang="ru-RU" dirty="0" smtClean="0">
                <a:effectLst/>
              </a:rPr>
            </a:br>
            <a:r>
              <a:rPr lang="ru-RU" dirty="0" smtClean="0">
                <a:effectLst/>
              </a:rPr>
              <a:t/>
            </a:r>
            <a:br>
              <a:rPr lang="ru-RU" dirty="0" smtClean="0">
                <a:effectLst/>
              </a:rPr>
            </a:br>
            <a:r>
              <a:rPr lang="ru-RU" dirty="0" smtClean="0">
                <a:effectLst/>
              </a:rPr>
              <a:t> </a:t>
            </a:r>
            <a:r>
              <a:rPr lang="ru-RU" dirty="0" smtClean="0">
                <a:effectLst/>
                <a:latin typeface="Comic Sans MS" pitchFamily="66" charset="0"/>
              </a:rPr>
              <a:t>https://mamamozhetvse.ru/stixi-pro-pdd-dlya-detej-35-luchshix.html</a:t>
            </a:r>
            <a:endParaRPr lang="ru-RU" dirty="0">
              <a:effectLst/>
              <a:latin typeface="Comic Sans MS" pitchFamily="66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996699" y="2923058"/>
            <a:ext cx="532870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dirty="0" smtClean="0">
                <a:latin typeface="Comic Sans MS" pitchFamily="66" charset="0"/>
              </a:rPr>
              <a:t>https://pandia.ru/text/81/007/60592.php</a:t>
            </a:r>
            <a:endParaRPr lang="ru-RU" sz="2000" dirty="0">
              <a:latin typeface="Comic Sans MS" pitchFamily="66" charset="0"/>
            </a:endParaRPr>
          </a:p>
        </p:txBody>
      </p:sp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3225114" y="3496962"/>
            <a:ext cx="478528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  <a:hlinkClick r:id="rId3"/>
              </a:rPr>
              <a:t>https://multi-mama.ru/stihi-pro-pdd/</a:t>
            </a:r>
            <a:endParaRPr kumimoji="0" lang="ru-RU" sz="2000" b="0" i="0" u="none" strike="noStrike" cap="none" normalizeH="0" baseline="0" dirty="0" smtClean="0">
              <a:ln>
                <a:noFill/>
              </a:ln>
              <a:effectLst/>
              <a:latin typeface="Comic Sans MS" pitchFamily="66" charset="0"/>
              <a:cs typeface="Arial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312508" y="1161535"/>
            <a:ext cx="328166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000" dirty="0" smtClean="0">
                <a:latin typeface="Comic Sans MS" pitchFamily="66" charset="0"/>
              </a:rPr>
              <a:t>Источники информации:</a:t>
            </a:r>
            <a:endParaRPr lang="ru-RU" sz="2000" dirty="0">
              <a:latin typeface="Comic Sans MS" pitchFamily="66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197057" y="5532660"/>
            <a:ext cx="7942943" cy="1137285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4362325" y="2317577"/>
            <a:ext cx="271580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u="sng" dirty="0" err="1" smtClean="0">
                <a:latin typeface="Comic Sans MS" pitchFamily="66" charset="0"/>
                <a:hlinkClick r:id="rId5"/>
              </a:rPr>
              <a:t>ru.depositphotos.com</a:t>
            </a:r>
            <a:endParaRPr lang="ru-RU" sz="2000" dirty="0">
              <a:latin typeface="Comic Sans MS" pitchFamily="66" charset="0"/>
            </a:endParaRPr>
          </a:p>
        </p:txBody>
      </p:sp>
    </p:spTree>
  </p:cSld>
  <p:clrMapOvr>
    <a:masterClrMapping/>
  </p:clrMapOvr>
  <p:transition spd="slow" advClick="0" advTm="6000">
    <p:wheel spokes="2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6D5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кругленный прямоугольник 4"/>
          <p:cNvSpPr/>
          <p:nvPr/>
        </p:nvSpPr>
        <p:spPr>
          <a:xfrm>
            <a:off x="3410465" y="3094432"/>
            <a:ext cx="5251622" cy="2033624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tx1"/>
                </a:solidFill>
                <a:latin typeface="Comic Sans MS" pitchFamily="66" charset="0"/>
              </a:rPr>
              <a:t>СПАСИБО  ЗА  ВНИМАНИЕ!</a:t>
            </a:r>
            <a:endParaRPr lang="ru-RU" sz="40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ackgroundRemoval t="9961" b="100000" l="9961" r="89941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183449" y="188534"/>
            <a:ext cx="3054926" cy="30549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195139173"/>
      </p:ext>
    </p:extLst>
  </p:cSld>
  <p:clrMapOvr>
    <a:masterClrMapping/>
  </p:clrMapOvr>
  <p:transition spd="slow" advClick="0" advTm="2000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6D5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60391" y="741405"/>
            <a:ext cx="9625912" cy="3779758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 wrap="square" rtlCol="0">
            <a:spAutoFit/>
          </a:bodyPr>
          <a:lstStyle/>
          <a:p>
            <a:r>
              <a:rPr lang="ru-RU" dirty="0" smtClean="0"/>
              <a:t> </a:t>
            </a:r>
            <a:r>
              <a:rPr lang="ru-RU" b="1" dirty="0" smtClean="0">
                <a:latin typeface="Comic Sans MS" pitchFamily="66" charset="0"/>
              </a:rPr>
              <a:t>Цель: </a:t>
            </a:r>
          </a:p>
          <a:p>
            <a:r>
              <a:rPr lang="ru-RU" b="1" dirty="0" smtClean="0">
                <a:latin typeface="Comic Sans MS" pitchFamily="66" charset="0"/>
              </a:rPr>
              <a:t>   Формирование навыков безопасного поведения на дорогах и улицах города</a:t>
            </a:r>
          </a:p>
          <a:p>
            <a:endParaRPr lang="ru-RU" b="1" dirty="0" smtClean="0">
              <a:latin typeface="Comic Sans MS" pitchFamily="66" charset="0"/>
            </a:endParaRPr>
          </a:p>
          <a:p>
            <a:r>
              <a:rPr lang="ru-RU" b="1" dirty="0" smtClean="0">
                <a:latin typeface="Comic Sans MS" pitchFamily="66" charset="0"/>
              </a:rPr>
              <a:t>Задачи:  </a:t>
            </a:r>
          </a:p>
          <a:p>
            <a:r>
              <a:rPr lang="ru-RU" b="1" dirty="0" smtClean="0">
                <a:latin typeface="Comic Sans MS" pitchFamily="66" charset="0"/>
              </a:rPr>
              <a:t>  Уточнить представления детей о правилах безопасного поведения </a:t>
            </a:r>
          </a:p>
          <a:p>
            <a:r>
              <a:rPr lang="ru-RU" b="1" dirty="0" smtClean="0">
                <a:latin typeface="Comic Sans MS" pitchFamily="66" charset="0"/>
              </a:rPr>
              <a:t>  на дорогах и улицах города</a:t>
            </a:r>
          </a:p>
          <a:p>
            <a:r>
              <a:rPr lang="ru-RU" b="1" dirty="0" smtClean="0">
                <a:latin typeface="Comic Sans MS" pitchFamily="66" charset="0"/>
              </a:rPr>
              <a:t>                             </a:t>
            </a:r>
          </a:p>
          <a:p>
            <a:r>
              <a:rPr lang="ru-RU" b="1" dirty="0" smtClean="0">
                <a:latin typeface="Comic Sans MS" pitchFamily="66" charset="0"/>
              </a:rPr>
              <a:t>  Формировать </a:t>
            </a:r>
            <a:r>
              <a:rPr lang="ru-RU" b="1" smtClean="0">
                <a:latin typeface="Comic Sans MS" pitchFamily="66" charset="0"/>
              </a:rPr>
              <a:t>сознательное отношение </a:t>
            </a:r>
            <a:r>
              <a:rPr lang="ru-RU" b="1" dirty="0" smtClean="0">
                <a:latin typeface="Comic Sans MS" pitchFamily="66" charset="0"/>
              </a:rPr>
              <a:t>к соблюдению правил	  </a:t>
            </a:r>
          </a:p>
          <a:p>
            <a:r>
              <a:rPr lang="ru-RU" b="1" dirty="0" smtClean="0">
                <a:latin typeface="Comic Sans MS" pitchFamily="66" charset="0"/>
              </a:rPr>
              <a:t>  безопасного поведения на дорогах и улицах города</a:t>
            </a:r>
          </a:p>
          <a:p>
            <a:endParaRPr lang="ru-RU" b="1" dirty="0" smtClean="0">
              <a:latin typeface="Comic Sans MS" pitchFamily="66" charset="0"/>
            </a:endParaRPr>
          </a:p>
          <a:p>
            <a:r>
              <a:rPr lang="ru-RU" b="1" dirty="0" smtClean="0">
                <a:latin typeface="Comic Sans MS" pitchFamily="66" charset="0"/>
              </a:rPr>
              <a:t>  Воспитывать в детях грамотных пешеходов</a:t>
            </a:r>
          </a:p>
          <a:p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4477" t="29863" r="22460"/>
          <a:stretch>
            <a:fillRect/>
          </a:stretch>
        </p:blipFill>
        <p:spPr>
          <a:xfrm>
            <a:off x="7488195" y="3093367"/>
            <a:ext cx="2965622" cy="3298260"/>
          </a:xfrm>
          <a:prstGeom prst="rect">
            <a:avLst/>
          </a:prstGeom>
        </p:spPr>
      </p:pic>
    </p:spTree>
  </p:cSld>
  <p:clrMapOvr>
    <a:masterClrMapping/>
  </p:clrMapOvr>
  <p:transition spd="slow" advClick="0" advTm="10000">
    <p:wheel spokes="2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6D5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6240" y="296228"/>
            <a:ext cx="6791325" cy="6143625"/>
          </a:xfrm>
          <a:prstGeom prst="roundRect">
            <a:avLst/>
          </a:prstGeom>
          <a:noFill/>
          <a:ln w="57150">
            <a:solidFill>
              <a:schemeClr val="bg1"/>
            </a:solidFill>
            <a:prstDash val="dashDot"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7720797" y="1519991"/>
            <a:ext cx="4695825" cy="38164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 smtClean="0"/>
          </a:p>
          <a:p>
            <a:r>
              <a:rPr lang="ru-RU" sz="2800" b="1" dirty="0" smtClean="0">
                <a:latin typeface="Comic Sans MS" pitchFamily="66" charset="0"/>
              </a:rPr>
              <a:t>Чтоб не волновались </a:t>
            </a:r>
          </a:p>
          <a:p>
            <a:r>
              <a:rPr lang="ru-RU" sz="2800" b="1" dirty="0" smtClean="0">
                <a:latin typeface="Comic Sans MS" pitchFamily="66" charset="0"/>
              </a:rPr>
              <a:t>Каждый день родители,</a:t>
            </a:r>
          </a:p>
          <a:p>
            <a:r>
              <a:rPr lang="ru-RU" sz="2800" b="1" dirty="0" smtClean="0">
                <a:latin typeface="Comic Sans MS" pitchFamily="66" charset="0"/>
              </a:rPr>
              <a:t>Чтоб спокойно мчались Каждый день водители-</a:t>
            </a:r>
            <a:endParaRPr lang="ru-RU" sz="2800" b="1" dirty="0">
              <a:latin typeface="Comic Sans MS" pitchFamily="66" charset="0"/>
            </a:endParaRPr>
          </a:p>
          <a:p>
            <a:r>
              <a:rPr lang="ru-RU" sz="2800" b="1" dirty="0" smtClean="0">
                <a:latin typeface="Comic Sans MS" pitchFamily="66" charset="0"/>
              </a:rPr>
              <a:t>Повторяем с Машей  </a:t>
            </a:r>
          </a:p>
          <a:p>
            <a:r>
              <a:rPr lang="ru-RU" sz="2800" b="1" dirty="0" smtClean="0">
                <a:latin typeface="Comic Sans MS" pitchFamily="66" charset="0"/>
              </a:rPr>
              <a:t>Все без исключения,</a:t>
            </a:r>
          </a:p>
          <a:p>
            <a:r>
              <a:rPr lang="ru-RU" sz="2800" b="1" dirty="0" smtClean="0">
                <a:latin typeface="Comic Sans MS" pitchFamily="66" charset="0"/>
              </a:rPr>
              <a:t>Повторяем с  Машей- Правила движения</a:t>
            </a:r>
            <a:r>
              <a:rPr lang="ru-RU" sz="2800" b="1" dirty="0" smtClean="0">
                <a:latin typeface="Cambria" panose="02040503050406030204" pitchFamily="18" charset="0"/>
              </a:rPr>
              <a:t>!</a:t>
            </a:r>
            <a:endParaRPr lang="ru-RU" sz="2800" b="1" dirty="0">
              <a:latin typeface="Cambria" panose="02040503050406030204" pitchFamily="18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 xmlns="">
                  <a14:imgLayer r:embed="rId7">
                    <a14:imgEffect>
                      <a14:backgroundRemoval t="6321" b="94814" l="28778" r="72556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8014" r="27042"/>
          <a:stretch/>
        </p:blipFill>
        <p:spPr>
          <a:xfrm>
            <a:off x="-289560" y="2034544"/>
            <a:ext cx="3388936" cy="51693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336821219"/>
      </p:ext>
    </p:extLst>
  </p:cSld>
  <p:clrMapOvr>
    <a:masterClrMapping/>
  </p:clrMapOvr>
  <p:transition spd="slow" advClick="0" advTm="6000">
    <p:wheel spokes="2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-1.11111E-6 L 0.39753 0.0088 " pathEditMode="fixed" rAng="0" ptsTypes="AA">
                                      <p:cBhvr>
                                        <p:cTn id="6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9" y="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6D5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 cstate="print"/>
          <a:srcRect l="994" t="2059" r="1594"/>
          <a:stretch/>
        </p:blipFill>
        <p:spPr>
          <a:xfrm>
            <a:off x="828673" y="0"/>
            <a:ext cx="9501188" cy="4614861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28673" y="3406434"/>
            <a:ext cx="9501188" cy="2888343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 xmlns="">
                  <a14:imgLayer r:embed="rId5">
                    <a14:imgEffect>
                      <a14:backgroundRemoval t="2222" b="96111" l="22000" r="7866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9237" r="19066"/>
          <a:stretch/>
        </p:blipFill>
        <p:spPr>
          <a:xfrm flipH="1">
            <a:off x="9586912" y="2643188"/>
            <a:ext cx="2808925" cy="4414837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828673" y="5903893"/>
            <a:ext cx="9501576" cy="954107"/>
          </a:xfrm>
          <a:prstGeom prst="rect">
            <a:avLst/>
          </a:prstGeom>
          <a:solidFill>
            <a:schemeClr val="bg1"/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latin typeface="Comic Sans MS" pitchFamily="66" charset="0"/>
              </a:rPr>
              <a:t>Движеньем полон город,</a:t>
            </a:r>
            <a:br>
              <a:rPr lang="ru-RU" sz="2800" b="1" dirty="0" smtClean="0">
                <a:latin typeface="Comic Sans MS" pitchFamily="66" charset="0"/>
              </a:rPr>
            </a:br>
            <a:r>
              <a:rPr lang="ru-RU" sz="2800" b="1" dirty="0" smtClean="0">
                <a:latin typeface="Comic Sans MS" pitchFamily="66" charset="0"/>
              </a:rPr>
              <a:t>Бегут машины вряд.</a:t>
            </a:r>
            <a:endParaRPr lang="ru-RU" sz="2800" dirty="0"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44156182"/>
      </p:ext>
    </p:extLst>
  </p:cSld>
  <p:clrMapOvr>
    <a:masterClrMapping/>
  </p:clrMapOvr>
  <p:transition spd="slow" advClick="0" advTm="4000">
    <p:wheel spokes="2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6D5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06013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939716" y="169961"/>
            <a:ext cx="1421177" cy="244465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52752" y="228600"/>
            <a:ext cx="1384608" cy="2444652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 xmlns="">
                  <a14:imgLayer r:embed="rId7">
                    <a14:imgEffect>
                      <a14:backgroundRemoval t="0" b="96729" l="12615" r="88308">
                        <a14:foregroundMark x1="52000" y1="59346" x2="52000" y2="59346"/>
                        <a14:foregroundMark x1="67385" y1="59346" x2="67385" y2="59346"/>
                        <a14:foregroundMark x1="36923" y1="59346" x2="36923" y2="59346"/>
                        <a14:foregroundMark x1="41538" y1="55374" x2="41538" y2="55374"/>
                        <a14:foregroundMark x1="40923" y1="55374" x2="35077" y2="59112"/>
                        <a14:foregroundMark x1="38769" y1="62850" x2="38769" y2="62850"/>
                        <a14:foregroundMark x1="36923" y1="58411" x2="36000" y2="6215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1129" t="-10846" r="15126" b="-913"/>
          <a:stretch/>
        </p:blipFill>
        <p:spPr>
          <a:xfrm flipH="1">
            <a:off x="10021308" y="2081834"/>
            <a:ext cx="2441756" cy="4946127"/>
          </a:xfrm>
          <a:prstGeom prst="rect">
            <a:avLst/>
          </a:prstGeom>
        </p:spPr>
      </p:pic>
      <p:sp>
        <p:nvSpPr>
          <p:cNvPr id="2" name="Скругленный прямоугольник 1"/>
          <p:cNvSpPr/>
          <p:nvPr/>
        </p:nvSpPr>
        <p:spPr>
          <a:xfrm>
            <a:off x="3373687" y="5802392"/>
            <a:ext cx="4349286" cy="1055608"/>
          </a:xfrm>
          <a:prstGeom prst="roundRect">
            <a:avLst/>
          </a:prstGeom>
          <a:solidFill>
            <a:schemeClr val="bg1"/>
          </a:solidFill>
          <a:effectLst>
            <a:softEdge rad="127000"/>
          </a:effectLst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latin typeface="Comic Sans MS" pitchFamily="66" charset="0"/>
              </a:rPr>
              <a:t>Цветные светофоры</a:t>
            </a:r>
            <a:br>
              <a:rPr lang="ru-RU" sz="2800" b="1" dirty="0">
                <a:latin typeface="Comic Sans MS" pitchFamily="66" charset="0"/>
              </a:rPr>
            </a:br>
            <a:r>
              <a:rPr lang="ru-RU" sz="2800" b="1" dirty="0">
                <a:latin typeface="Comic Sans MS" pitchFamily="66" charset="0"/>
              </a:rPr>
              <a:t>И день и ночь горят</a:t>
            </a:r>
            <a:r>
              <a:rPr lang="ru-RU" sz="2800" b="1" dirty="0" smtClean="0">
                <a:latin typeface="Comic Sans MS" pitchFamily="66" charset="0"/>
              </a:rPr>
              <a:t>.</a:t>
            </a:r>
            <a:endParaRPr lang="ru-RU" sz="2800" dirty="0"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60395524"/>
      </p:ext>
    </p:extLst>
  </p:cSld>
  <p:clrMapOvr>
    <a:masterClrMapping/>
  </p:clrMapOvr>
  <p:transition spd="slow" advClick="0" advTm="5000">
    <p:wheel spokes="2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6D5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457574" y="0"/>
            <a:ext cx="8734425" cy="6860625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0" y="1339459"/>
            <a:ext cx="4100513" cy="51090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800" b="1" dirty="0">
                <a:latin typeface="Comic Sans MS" pitchFamily="66" charset="0"/>
              </a:rPr>
              <a:t>Светофор — </a:t>
            </a:r>
            <a:endParaRPr lang="ru-RU" sz="2800" b="1" dirty="0" smtClean="0">
              <a:latin typeface="Comic Sans MS" pitchFamily="66" charset="0"/>
            </a:endParaRPr>
          </a:p>
          <a:p>
            <a:r>
              <a:rPr lang="ru-RU" sz="2800" b="1" dirty="0" smtClean="0">
                <a:latin typeface="Comic Sans MS" pitchFamily="66" charset="0"/>
              </a:rPr>
              <a:t>дорожный </a:t>
            </a:r>
            <a:r>
              <a:rPr lang="ru-RU" sz="2800" b="1" dirty="0">
                <a:latin typeface="Comic Sans MS" pitchFamily="66" charset="0"/>
              </a:rPr>
              <a:t>друг- </a:t>
            </a:r>
            <a:endParaRPr lang="ru-RU" sz="2800" b="1" dirty="0" smtClean="0">
              <a:latin typeface="Comic Sans MS" pitchFamily="66" charset="0"/>
            </a:endParaRPr>
          </a:p>
          <a:p>
            <a:r>
              <a:rPr lang="ru-RU" sz="2800" b="1" dirty="0" smtClean="0">
                <a:latin typeface="Comic Sans MS" pitchFamily="66" charset="0"/>
              </a:rPr>
              <a:t>Управляет </a:t>
            </a:r>
            <a:r>
              <a:rPr lang="ru-RU" sz="2800" b="1" dirty="0">
                <a:latin typeface="Comic Sans MS" pitchFamily="66" charset="0"/>
              </a:rPr>
              <a:t>всем вокруг. </a:t>
            </a:r>
            <a:endParaRPr lang="ru-RU" sz="2800" b="1" dirty="0" smtClean="0">
              <a:latin typeface="Comic Sans MS" pitchFamily="66" charset="0"/>
            </a:endParaRPr>
          </a:p>
          <a:p>
            <a:r>
              <a:rPr lang="ru-RU" sz="2800" b="1" dirty="0" smtClean="0">
                <a:latin typeface="Comic Sans MS" pitchFamily="66" charset="0"/>
              </a:rPr>
              <a:t>Красный </a:t>
            </a:r>
            <a:r>
              <a:rPr lang="ru-RU" sz="2800" b="1" dirty="0">
                <a:latin typeface="Comic Sans MS" pitchFamily="66" charset="0"/>
              </a:rPr>
              <a:t>свет — </a:t>
            </a:r>
            <a:endParaRPr lang="ru-RU" sz="2800" b="1" dirty="0" smtClean="0">
              <a:latin typeface="Comic Sans MS" pitchFamily="66" charset="0"/>
            </a:endParaRPr>
          </a:p>
          <a:p>
            <a:r>
              <a:rPr lang="ru-RU" sz="2800" b="1" dirty="0" smtClean="0">
                <a:latin typeface="Comic Sans MS" pitchFamily="66" charset="0"/>
              </a:rPr>
              <a:t>грозный </a:t>
            </a:r>
            <a:r>
              <a:rPr lang="ru-RU" sz="2800" b="1" dirty="0">
                <a:latin typeface="Comic Sans MS" pitchFamily="66" charset="0"/>
              </a:rPr>
              <a:t>вид. </a:t>
            </a:r>
            <a:endParaRPr lang="ru-RU" sz="2800" b="1" dirty="0" smtClean="0">
              <a:latin typeface="Comic Sans MS" pitchFamily="66" charset="0"/>
            </a:endParaRPr>
          </a:p>
          <a:p>
            <a:r>
              <a:rPr lang="ru-RU" sz="2800" b="1" dirty="0" smtClean="0">
                <a:latin typeface="Comic Sans MS" pitchFamily="66" charset="0"/>
              </a:rPr>
              <a:t>Он </a:t>
            </a:r>
            <a:r>
              <a:rPr lang="ru-RU" sz="2800" b="1" dirty="0">
                <a:latin typeface="Comic Sans MS" pitchFamily="66" charset="0"/>
              </a:rPr>
              <a:t>опасности таит. </a:t>
            </a:r>
            <a:endParaRPr lang="ru-RU" sz="2800" b="1" dirty="0" smtClean="0">
              <a:latin typeface="Comic Sans MS" pitchFamily="66" charset="0"/>
            </a:endParaRPr>
          </a:p>
          <a:p>
            <a:r>
              <a:rPr lang="ru-RU" sz="2800" b="1" dirty="0" smtClean="0">
                <a:latin typeface="Comic Sans MS" pitchFamily="66" charset="0"/>
              </a:rPr>
              <a:t>Если </a:t>
            </a:r>
            <a:r>
              <a:rPr lang="ru-RU" sz="2800" b="1" dirty="0">
                <a:latin typeface="Comic Sans MS" pitchFamily="66" charset="0"/>
              </a:rPr>
              <a:t>свет горит такой, </a:t>
            </a:r>
            <a:endParaRPr lang="ru-RU" sz="2800" b="1" dirty="0" smtClean="0">
              <a:latin typeface="Comic Sans MS" pitchFamily="66" charset="0"/>
            </a:endParaRPr>
          </a:p>
          <a:p>
            <a:r>
              <a:rPr lang="ru-RU" sz="2800" b="1" dirty="0" smtClean="0">
                <a:latin typeface="Comic Sans MS" pitchFamily="66" charset="0"/>
              </a:rPr>
              <a:t>Значит</a:t>
            </a:r>
            <a:r>
              <a:rPr lang="ru-RU" sz="2800" b="1" dirty="0">
                <a:latin typeface="Comic Sans MS" pitchFamily="66" charset="0"/>
              </a:rPr>
              <a:t>, как солдатик, стой!</a:t>
            </a:r>
            <a:r>
              <a:rPr lang="ru-RU" b="1" dirty="0"/>
              <a:t/>
            </a:r>
            <a:br>
              <a:rPr lang="ru-RU" b="1" dirty="0"/>
            </a:br>
            <a:endParaRPr lang="ru-RU" b="1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backgroundRemoval t="901" b="98198" l="9896" r="89063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008929" y="303189"/>
            <a:ext cx="2012789" cy="465457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714546" y="1795422"/>
            <a:ext cx="2253797" cy="29709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46144063"/>
      </p:ext>
    </p:extLst>
  </p:cSld>
  <p:clrMapOvr>
    <a:masterClrMapping/>
  </p:clrMapOvr>
  <p:transition spd="slow" advClick="0" advTm="7000">
    <p:wheel spokes="2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6D5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21396" y="-2625"/>
            <a:ext cx="8970604" cy="686062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backgroundRemoval t="968" b="10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773911" y="1084357"/>
            <a:ext cx="3716434" cy="371643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 xmlns="">
                  <a14:imgLayer r:embed="rId6">
                    <a14:imgEffect>
                      <a14:backgroundRemoval t="0" b="100000" l="0" r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380429" y="357847"/>
            <a:ext cx="1479551" cy="4491494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138853" y="1894173"/>
            <a:ext cx="3326948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>
                <a:latin typeface="Comic Sans MS" pitchFamily="66" charset="0"/>
              </a:rPr>
              <a:t>Пусть запомнят твёрдо дети</a:t>
            </a:r>
            <a:br>
              <a:rPr lang="ru-RU" sz="2800" b="1" dirty="0">
                <a:latin typeface="Comic Sans MS" pitchFamily="66" charset="0"/>
              </a:rPr>
            </a:br>
            <a:r>
              <a:rPr lang="ru-RU" sz="2800" b="1" dirty="0">
                <a:latin typeface="Comic Sans MS" pitchFamily="66" charset="0"/>
              </a:rPr>
              <a:t>Поступает верно тот</a:t>
            </a:r>
            <a:br>
              <a:rPr lang="ru-RU" sz="2800" b="1" dirty="0">
                <a:latin typeface="Comic Sans MS" pitchFamily="66" charset="0"/>
              </a:rPr>
            </a:br>
            <a:r>
              <a:rPr lang="ru-RU" sz="2800" b="1" dirty="0">
                <a:latin typeface="Comic Sans MS" pitchFamily="66" charset="0"/>
              </a:rPr>
              <a:t>Кто лишь при зелёном свете</a:t>
            </a:r>
            <a:br>
              <a:rPr lang="ru-RU" sz="2800" b="1" dirty="0">
                <a:latin typeface="Comic Sans MS" pitchFamily="66" charset="0"/>
              </a:rPr>
            </a:br>
            <a:r>
              <a:rPr lang="ru-RU" sz="2800" b="1" dirty="0">
                <a:latin typeface="Comic Sans MS" pitchFamily="66" charset="0"/>
              </a:rPr>
              <a:t>Через улицу идёт.</a:t>
            </a:r>
          </a:p>
        </p:txBody>
      </p:sp>
    </p:spTree>
    <p:extLst>
      <p:ext uri="{BB962C8B-B14F-4D97-AF65-F5344CB8AC3E}">
        <p14:creationId xmlns:p14="http://schemas.microsoft.com/office/powerpoint/2010/main" xmlns="" val="3652672446"/>
      </p:ext>
    </p:extLst>
  </p:cSld>
  <p:clrMapOvr>
    <a:masterClrMapping/>
  </p:clrMapOvr>
  <p:transition spd="slow" advClick="0" advTm="5000">
    <p:wheel spokes="2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-3.7037E-6 L 0.00248 0.19121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" y="9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290558" cy="68580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backgroundRemoval t="391" b="100000" l="27935" r="69022">
                        <a14:foregroundMark x1="47391" y1="56836" x2="51413" y2="61328"/>
                        <a14:foregroundMark x1="51413" y1="55664" x2="51413" y2="55664"/>
                        <a14:foregroundMark x1="50652" y1="52539" x2="52283" y2="54102"/>
                        <a14:foregroundMark x1="55435" y1="54297" x2="58913" y2="5625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3217" r="28609"/>
          <a:stretch/>
        </p:blipFill>
        <p:spPr>
          <a:xfrm>
            <a:off x="2346960" y="1798320"/>
            <a:ext cx="3654219" cy="4221480"/>
          </a:xfrm>
          <a:prstGeom prst="rect">
            <a:avLst/>
          </a:prstGeom>
        </p:spPr>
      </p:pic>
      <p:sp>
        <p:nvSpPr>
          <p:cNvPr id="7" name="Скругленный прямоугольник 6"/>
          <p:cNvSpPr/>
          <p:nvPr/>
        </p:nvSpPr>
        <p:spPr>
          <a:xfrm>
            <a:off x="0" y="2201406"/>
            <a:ext cx="3027405" cy="4656594"/>
          </a:xfrm>
          <a:prstGeom prst="roundRect">
            <a:avLst/>
          </a:prstGeom>
          <a:solidFill>
            <a:srgbClr val="CCCCFF"/>
          </a:solidFill>
          <a:effectLst>
            <a:softEdge rad="317500"/>
          </a:effectLst>
        </p:spPr>
        <p:txBody>
          <a:bodyPr wrap="square">
            <a:spAutoFit/>
          </a:bodyPr>
          <a:lstStyle/>
          <a:p>
            <a:r>
              <a:rPr lang="ru-RU" sz="2800" b="1" dirty="0" smtClean="0">
                <a:latin typeface="Comic Sans MS" pitchFamily="66" charset="0"/>
              </a:rPr>
              <a:t>Вот зебра полосатая,</a:t>
            </a:r>
            <a:br>
              <a:rPr lang="ru-RU" sz="2800" b="1" dirty="0" smtClean="0">
                <a:latin typeface="Comic Sans MS" pitchFamily="66" charset="0"/>
              </a:rPr>
            </a:br>
            <a:r>
              <a:rPr lang="ru-RU" sz="2800" b="1" dirty="0" smtClean="0">
                <a:latin typeface="Comic Sans MS" pitchFamily="66" charset="0"/>
              </a:rPr>
              <a:t>Красивая такая.</a:t>
            </a:r>
            <a:br>
              <a:rPr lang="ru-RU" sz="2800" b="1" dirty="0" smtClean="0">
                <a:latin typeface="Comic Sans MS" pitchFamily="66" charset="0"/>
              </a:rPr>
            </a:br>
            <a:r>
              <a:rPr lang="ru-RU" sz="2800" b="1" dirty="0" smtClean="0">
                <a:latin typeface="Comic Sans MS" pitchFamily="66" charset="0"/>
              </a:rPr>
              <a:t>Для вас по зебре путь открыт</a:t>
            </a:r>
            <a:br>
              <a:rPr lang="ru-RU" sz="2800" b="1" dirty="0" smtClean="0">
                <a:latin typeface="Comic Sans MS" pitchFamily="66" charset="0"/>
              </a:rPr>
            </a:br>
            <a:r>
              <a:rPr lang="ru-RU" sz="2800" b="1" dirty="0" smtClean="0">
                <a:latin typeface="Comic Sans MS" pitchFamily="66" charset="0"/>
              </a:rPr>
              <a:t>И каждый это знает.</a:t>
            </a:r>
            <a:r>
              <a:rPr lang="ru-RU" sz="2800" b="1" dirty="0" smtClean="0">
                <a:latin typeface="Cambria" panose="02040503050406030204" pitchFamily="18" charset="0"/>
              </a:rPr>
              <a:t/>
            </a:r>
            <a:br>
              <a:rPr lang="ru-RU" sz="2800" b="1" dirty="0" smtClean="0">
                <a:latin typeface="Cambria" panose="02040503050406030204" pitchFamily="18" charset="0"/>
              </a:rPr>
            </a:br>
            <a:endParaRPr lang="ru-RU" sz="2800" b="1" dirty="0"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5208149"/>
      </p:ext>
    </p:extLst>
  </p:cSld>
  <p:clrMapOvr>
    <a:masterClrMapping/>
  </p:clrMapOvr>
  <p:transition spd="slow" advClick="0" advTm="5000">
    <p:wheel spokes="2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9167E-6 2.59259E-6 L 0.3987 0.01319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9" y="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542716">
            <a:off x="9262807" y="1483152"/>
            <a:ext cx="3952241" cy="3952241"/>
          </a:xfrm>
          <a:prstGeom prst="rect">
            <a:avLst/>
          </a:prstGeom>
        </p:spPr>
      </p:pic>
      <p:sp>
        <p:nvSpPr>
          <p:cNvPr id="5" name="Скругленный прямоугольник 4"/>
          <p:cNvSpPr/>
          <p:nvPr/>
        </p:nvSpPr>
        <p:spPr>
          <a:xfrm>
            <a:off x="314325" y="4572000"/>
            <a:ext cx="4220605" cy="2062680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000" b="1" dirty="0">
                <a:solidFill>
                  <a:sysClr val="windowText" lastClr="000000"/>
                </a:solidFill>
                <a:latin typeface="Comic Sans MS" pitchFamily="66" charset="0"/>
              </a:rPr>
              <a:t>Для тех, кто в городе живет, </a:t>
            </a:r>
          </a:p>
          <a:p>
            <a:r>
              <a:rPr lang="ru-RU" sz="2000" b="1" dirty="0">
                <a:solidFill>
                  <a:sysClr val="windowText" lastClr="000000"/>
                </a:solidFill>
                <a:latin typeface="Comic Sans MS" pitchFamily="66" charset="0"/>
              </a:rPr>
              <a:t>Подземный нужен переход. </a:t>
            </a:r>
          </a:p>
          <a:p>
            <a:r>
              <a:rPr lang="ru-RU" sz="2000" b="1" dirty="0">
                <a:solidFill>
                  <a:sysClr val="windowText" lastClr="000000"/>
                </a:solidFill>
                <a:latin typeface="Comic Sans MS" pitchFamily="66" charset="0"/>
              </a:rPr>
              <a:t>Дорогу проще перейти </a:t>
            </a:r>
          </a:p>
          <a:p>
            <a:r>
              <a:rPr lang="ru-RU" sz="2000" b="1" dirty="0">
                <a:solidFill>
                  <a:sysClr val="windowText" lastClr="000000"/>
                </a:solidFill>
                <a:latin typeface="Comic Sans MS" pitchFamily="66" charset="0"/>
              </a:rPr>
              <a:t>Нам по подземному пути.</a:t>
            </a:r>
          </a:p>
          <a:p>
            <a:r>
              <a:rPr lang="ru-RU" sz="2000" b="1" dirty="0">
                <a:solidFill>
                  <a:sysClr val="windowText" lastClr="000000"/>
                </a:solidFill>
                <a:latin typeface="Comic Sans MS" pitchFamily="66" charset="0"/>
              </a:rPr>
              <a:t> Машинам там нет хода,</a:t>
            </a:r>
          </a:p>
          <a:p>
            <a:r>
              <a:rPr lang="ru-RU" sz="2000" b="1" dirty="0">
                <a:solidFill>
                  <a:sysClr val="windowText" lastClr="000000"/>
                </a:solidFill>
                <a:latin typeface="Comic Sans MS" pitchFamily="66" charset="0"/>
              </a:rPr>
              <a:t> Там только пешеходы</a:t>
            </a:r>
            <a:endParaRPr lang="ru-RU" sz="2000" dirty="0">
              <a:solidFill>
                <a:sysClr val="windowText" lastClr="000000"/>
              </a:solidFill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575240283"/>
      </p:ext>
    </p:extLst>
  </p:cSld>
  <p:clrMapOvr>
    <a:masterClrMapping/>
  </p:clrMapOvr>
  <p:transition spd="slow" advClick="0" advTm="5000">
    <p:wheel spokes="2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7826 0.0044 L -0.12304 0.00648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1" y="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9.7"/>
</p:tagLst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1762</TotalTime>
  <Words>360</Words>
  <Application>Microsoft Office PowerPoint</Application>
  <PresentationFormat>Произвольный</PresentationFormat>
  <Paragraphs>84</Paragraphs>
  <Slides>18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</dc:creator>
  <cp:lastModifiedBy>1</cp:lastModifiedBy>
  <cp:revision>150</cp:revision>
  <dcterms:created xsi:type="dcterms:W3CDTF">2021-04-02T18:03:10Z</dcterms:created>
  <dcterms:modified xsi:type="dcterms:W3CDTF">2021-05-13T05:53:24Z</dcterms:modified>
</cp:coreProperties>
</file>